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9" r:id="rId2"/>
    <p:sldId id="357" r:id="rId3"/>
    <p:sldId id="358" r:id="rId4"/>
    <p:sldId id="372" r:id="rId5"/>
    <p:sldId id="370" r:id="rId6"/>
    <p:sldId id="373" r:id="rId7"/>
    <p:sldId id="374" r:id="rId8"/>
    <p:sldId id="360" r:id="rId9"/>
    <p:sldId id="375" r:id="rId10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4D0"/>
    <a:srgbClr val="FF6600"/>
    <a:srgbClr val="003BB0"/>
    <a:srgbClr val="FF9933"/>
    <a:srgbClr val="B8C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7"/>
    <p:restoredTop sz="92823" autoAdjust="0"/>
  </p:normalViewPr>
  <p:slideViewPr>
    <p:cSldViewPr>
      <p:cViewPr varScale="1">
        <p:scale>
          <a:sx n="69" d="100"/>
          <a:sy n="69" d="100"/>
        </p:scale>
        <p:origin x="3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17.01.2018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328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64814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835"/>
            <a:ext cx="8291512" cy="4392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91512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429000"/>
            <a:ext cx="8363520" cy="1656184"/>
          </a:xfrm>
        </p:spPr>
        <p:txBody>
          <a:bodyPr/>
          <a:lstStyle/>
          <a:p>
            <a:pPr marL="0" indent="0" algn="ctr">
              <a:buNone/>
            </a:pPr>
            <a:r>
              <a:rPr lang="en-GB" sz="4400" dirty="0" smtClean="0"/>
              <a:t>Language Learning Pathways</a:t>
            </a:r>
          </a:p>
          <a:p>
            <a:pPr marL="0" indent="0" algn="ctr"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curricula </a:t>
            </a:r>
            <a:r>
              <a:rPr lang="en-GB" sz="4400" b="1" dirty="0">
                <a:solidFill>
                  <a:srgbClr val="FF0000"/>
                </a:solidFill>
              </a:rPr>
              <a:t>&amp;</a:t>
            </a:r>
            <a:r>
              <a:rPr lang="en-GB" sz="4400" b="1" dirty="0" smtClean="0">
                <a:solidFill>
                  <a:srgbClr val="FF0000"/>
                </a:solidFill>
              </a:rPr>
              <a:t> language policies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7176">
            <a:off x="3758944" y="1749238"/>
            <a:ext cx="1940763" cy="194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324821"/>
              </p:ext>
            </p:extLst>
          </p:nvPr>
        </p:nvGraphicFramePr>
        <p:xfrm>
          <a:off x="251520" y="908720"/>
          <a:ext cx="4248472" cy="4464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</a:tblGrid>
              <a:tr h="89289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SUPRA: international </a:t>
                      </a:r>
                      <a:r>
                        <a:rPr lang="fr-FR" sz="2400" b="1" dirty="0" err="1" smtClean="0"/>
                        <a:t>level</a:t>
                      </a:r>
                      <a:endParaRPr lang="fr-FR" sz="2400" b="1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9289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MACRO: </a:t>
                      </a:r>
                      <a:r>
                        <a:rPr lang="fr-FR" sz="2400" b="1" dirty="0" err="1" smtClean="0"/>
                        <a:t>educational</a:t>
                      </a:r>
                      <a:r>
                        <a:rPr lang="fr-FR" sz="2400" b="1" baseline="0" dirty="0" smtClean="0"/>
                        <a:t> </a:t>
                      </a:r>
                      <a:r>
                        <a:rPr lang="fr-FR" sz="2400" b="1" baseline="0" dirty="0" err="1" smtClean="0"/>
                        <a:t>authority</a:t>
                      </a:r>
                      <a:endParaRPr lang="fr-FR" sz="2400" b="1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89289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MESO: </a:t>
                      </a:r>
                      <a:r>
                        <a:rPr lang="fr-FR" sz="2400" b="1" dirty="0" err="1" smtClean="0"/>
                        <a:t>school</a:t>
                      </a:r>
                      <a:endParaRPr lang="fr-FR" sz="2400" b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89289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MICRO: class</a:t>
                      </a:r>
                      <a:r>
                        <a:rPr lang="fr-FR" sz="2400" b="1" baseline="0" dirty="0" smtClean="0"/>
                        <a:t> / </a:t>
                      </a:r>
                      <a:r>
                        <a:rPr lang="fr-FR" sz="2400" b="1" baseline="0" dirty="0" err="1" smtClean="0"/>
                        <a:t>teacher</a:t>
                      </a:r>
                      <a:endParaRPr lang="fr-FR" sz="2400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9289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NANO: </a:t>
                      </a:r>
                      <a:r>
                        <a:rPr lang="fr-FR" sz="2400" b="1" dirty="0" err="1" smtClean="0"/>
                        <a:t>learner</a:t>
                      </a:r>
                      <a:endParaRPr lang="fr-FR" sz="2400" b="1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364088" y="1700808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rgbClr val="0070C0"/>
                </a:solidFill>
              </a:rPr>
              <a:t>Making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</a:rPr>
              <a:t>decisions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91231" y="3645024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Going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into</a:t>
            </a:r>
            <a:r>
              <a:rPr lang="fr-FR" sz="2400" b="1" dirty="0" smtClean="0">
                <a:solidFill>
                  <a:srgbClr val="FF0000"/>
                </a:solidFill>
              </a:rPr>
              <a:t> action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499992" y="908720"/>
            <a:ext cx="4392488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538170" y="5338935"/>
            <a:ext cx="4392488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499992" y="2771266"/>
            <a:ext cx="4392488" cy="776128"/>
          </a:xfrm>
          <a:prstGeom prst="rect">
            <a:avLst/>
          </a:prstGeom>
          <a:pattFill prst="dk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     Key zone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4538170" y="3573016"/>
            <a:ext cx="4392488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499992" y="2708920"/>
            <a:ext cx="4392488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uble flèche verticale 16"/>
          <p:cNvSpPr/>
          <p:nvPr/>
        </p:nvSpPr>
        <p:spPr>
          <a:xfrm>
            <a:off x="4932040" y="980728"/>
            <a:ext cx="432048" cy="2448272"/>
          </a:xfrm>
          <a:prstGeom prst="upDownArrow">
            <a:avLst>
              <a:gd name="adj1" fmla="val 24346"/>
              <a:gd name="adj2" fmla="val 120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Double flèche verticale 17"/>
          <p:cNvSpPr/>
          <p:nvPr/>
        </p:nvSpPr>
        <p:spPr>
          <a:xfrm>
            <a:off x="5580112" y="2780929"/>
            <a:ext cx="432048" cy="2520279"/>
          </a:xfrm>
          <a:prstGeom prst="upDownArrow">
            <a:avLst>
              <a:gd name="adj1" fmla="val 24346"/>
              <a:gd name="adj2" fmla="val 12054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3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fr-FR" sz="800" dirty="0" smtClean="0"/>
          </a:p>
          <a:p>
            <a:pPr algn="ctr"/>
            <a:r>
              <a:rPr lang="fr-FR" sz="4400" dirty="0" err="1" smtClean="0"/>
              <a:t>Schools</a:t>
            </a:r>
            <a:endParaRPr lang="fr-FR" sz="4400" dirty="0"/>
          </a:p>
        </p:txBody>
      </p:sp>
      <p:sp>
        <p:nvSpPr>
          <p:cNvPr id="4" name="Triangle isocèle 3"/>
          <p:cNvSpPr/>
          <p:nvPr/>
        </p:nvSpPr>
        <p:spPr>
          <a:xfrm>
            <a:off x="2843808" y="1628800"/>
            <a:ext cx="3240360" cy="115212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haut 4"/>
          <p:cNvSpPr/>
          <p:nvPr/>
        </p:nvSpPr>
        <p:spPr>
          <a:xfrm>
            <a:off x="5004048" y="3645024"/>
            <a:ext cx="468052" cy="1296144"/>
          </a:xfrm>
          <a:prstGeom prst="upArrow">
            <a:avLst>
              <a:gd name="adj1" fmla="val 50000"/>
              <a:gd name="adj2" fmla="val 825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6" name="Flèche vers le haut 5"/>
          <p:cNvSpPr/>
          <p:nvPr/>
        </p:nvSpPr>
        <p:spPr>
          <a:xfrm rot="10800000">
            <a:off x="3784238" y="980728"/>
            <a:ext cx="468052" cy="1296144"/>
          </a:xfrm>
          <a:prstGeom prst="upArrow">
            <a:avLst>
              <a:gd name="adj1" fmla="val 50000"/>
              <a:gd name="adj2" fmla="val 82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9552" y="813471"/>
            <a:ext cx="3244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Top down</a:t>
            </a:r>
          </a:p>
          <a:p>
            <a:r>
              <a:rPr lang="fr-FR" sz="1600" dirty="0" smtClean="0">
                <a:solidFill>
                  <a:srgbClr val="0070C0"/>
                </a:solidFill>
              </a:rPr>
              <a:t>The </a:t>
            </a:r>
            <a:r>
              <a:rPr lang="fr-FR" sz="1600" dirty="0" err="1" smtClean="0">
                <a:solidFill>
                  <a:srgbClr val="0070C0"/>
                </a:solidFill>
              </a:rPr>
              <a:t>decision</a:t>
            </a: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dirty="0" err="1" smtClean="0">
                <a:solidFill>
                  <a:srgbClr val="0070C0"/>
                </a:solidFill>
              </a:rPr>
              <a:t>needs</a:t>
            </a:r>
            <a:r>
              <a:rPr lang="fr-FR" sz="1600" dirty="0" smtClean="0">
                <a:solidFill>
                  <a:srgbClr val="0070C0"/>
                </a:solidFill>
              </a:rPr>
              <a:t> to </a:t>
            </a:r>
            <a:r>
              <a:rPr lang="fr-FR" sz="1600" dirty="0" err="1" smtClean="0">
                <a:solidFill>
                  <a:srgbClr val="0070C0"/>
                </a:solidFill>
              </a:rPr>
              <a:t>be</a:t>
            </a:r>
            <a:r>
              <a:rPr lang="fr-FR" sz="1600" dirty="0" smtClean="0">
                <a:solidFill>
                  <a:srgbClr val="0070C0"/>
                </a:solidFill>
              </a:rPr>
              <a:t>…</a:t>
            </a:r>
            <a:endParaRPr lang="fr-FR" sz="16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377" y="1628800"/>
            <a:ext cx="1283295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culturally embedded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52360" y="1628800"/>
            <a:ext cx="1323496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elayed by ambassadors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1615906" y="1722003"/>
            <a:ext cx="29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+</a:t>
            </a:r>
            <a:endParaRPr lang="fr-FR" sz="1600" dirty="0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84168" y="5025370"/>
            <a:ext cx="2956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FF0000"/>
                </a:solidFill>
              </a:rPr>
              <a:t>The </a:t>
            </a:r>
            <a:r>
              <a:rPr lang="fr-FR" sz="1600" dirty="0" smtClean="0">
                <a:solidFill>
                  <a:srgbClr val="FF0000"/>
                </a:solidFill>
              </a:rPr>
              <a:t>action </a:t>
            </a:r>
            <a:r>
              <a:rPr lang="fr-FR" sz="1600" dirty="0" err="1">
                <a:solidFill>
                  <a:srgbClr val="FF0000"/>
                </a:solidFill>
              </a:rPr>
              <a:t>needs</a:t>
            </a:r>
            <a:r>
              <a:rPr lang="fr-FR" sz="1600" dirty="0">
                <a:solidFill>
                  <a:srgbClr val="FF0000"/>
                </a:solidFill>
              </a:rPr>
              <a:t> to </a:t>
            </a:r>
            <a:r>
              <a:rPr lang="fr-FR" sz="1600" dirty="0" err="1">
                <a:solidFill>
                  <a:srgbClr val="FF0000"/>
                </a:solidFill>
              </a:rPr>
              <a:t>be</a:t>
            </a:r>
            <a:r>
              <a:rPr lang="fr-FR" sz="1600" dirty="0">
                <a:solidFill>
                  <a:srgbClr val="FF0000"/>
                </a:solidFill>
              </a:rPr>
              <a:t>…</a:t>
            </a:r>
          </a:p>
          <a:p>
            <a:r>
              <a:rPr lang="fr-FR" sz="2400" b="1" dirty="0" err="1" smtClean="0">
                <a:solidFill>
                  <a:srgbClr val="FF0000"/>
                </a:solidFill>
              </a:rPr>
              <a:t>Bottom</a:t>
            </a:r>
            <a:r>
              <a:rPr lang="fr-FR" sz="2400" b="1" dirty="0" smtClean="0">
                <a:solidFill>
                  <a:srgbClr val="FF0000"/>
                </a:solidFill>
              </a:rPr>
              <a:t> up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83885" y="4266579"/>
            <a:ext cx="1283295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structurally embedded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99868" y="4266579"/>
            <a:ext cx="1323496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carried by institutions</a:t>
            </a:r>
            <a:endParaRPr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7063414" y="4359782"/>
            <a:ext cx="29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+</a:t>
            </a:r>
            <a:endParaRPr lang="fr-F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>
            <a:off x="4572000" y="872716"/>
            <a:ext cx="0" cy="4248472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avec flèche 3"/>
          <p:cNvCxnSpPr/>
          <p:nvPr/>
        </p:nvCxnSpPr>
        <p:spPr>
          <a:xfrm>
            <a:off x="2105726" y="2996952"/>
            <a:ext cx="4986554" cy="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13989" y="2692040"/>
            <a:ext cx="1283295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culturally embedded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10252" y="5159436"/>
            <a:ext cx="1323496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elayed by ambassadors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248771" y="2692040"/>
            <a:ext cx="1283295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structurally embedded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910252" y="224644"/>
            <a:ext cx="1323496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carried by institutions</a:t>
            </a:r>
            <a:endParaRPr lang="en-US" dirty="0"/>
          </a:p>
        </p:txBody>
      </p:sp>
      <p:sp>
        <p:nvSpPr>
          <p:cNvPr id="20" name="Flèche courbée vers le haut 19"/>
          <p:cNvSpPr/>
          <p:nvPr/>
        </p:nvSpPr>
        <p:spPr>
          <a:xfrm rot="12718599">
            <a:off x="4943281" y="628985"/>
            <a:ext cx="4314226" cy="1006639"/>
          </a:xfrm>
          <a:prstGeom prst="curvedUpArrow">
            <a:avLst>
              <a:gd name="adj1" fmla="val 34885"/>
              <a:gd name="adj2" fmla="val 88056"/>
              <a:gd name="adj3" fmla="val 5314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 courbée vers le haut 20"/>
          <p:cNvSpPr/>
          <p:nvPr/>
        </p:nvSpPr>
        <p:spPr>
          <a:xfrm rot="2297201">
            <a:off x="-359889" y="4056791"/>
            <a:ext cx="4314226" cy="1006639"/>
          </a:xfrm>
          <a:prstGeom prst="curvedUpArrow">
            <a:avLst>
              <a:gd name="adj1" fmla="val 34885"/>
              <a:gd name="adj2" fmla="val 88056"/>
              <a:gd name="adj3" fmla="val 5314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 rot="2153739">
            <a:off x="6367976" y="804031"/>
            <a:ext cx="2065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</a:t>
            </a:r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uiding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decisions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 rot="2153739">
            <a:off x="569553" y="4012383"/>
            <a:ext cx="2065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mpowering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people</a:t>
            </a:r>
          </a:p>
        </p:txBody>
      </p:sp>
      <p:grpSp>
        <p:nvGrpSpPr>
          <p:cNvPr id="26" name="Groupe 25"/>
          <p:cNvGrpSpPr/>
          <p:nvPr/>
        </p:nvGrpSpPr>
        <p:grpSpPr>
          <a:xfrm>
            <a:off x="4355976" y="786184"/>
            <a:ext cx="619657" cy="4307384"/>
            <a:chOff x="4355976" y="786184"/>
            <a:chExt cx="619657" cy="4307384"/>
          </a:xfrm>
        </p:grpSpPr>
        <p:sp>
          <p:nvSpPr>
            <p:cNvPr id="14" name="ZoneTexte 13"/>
            <p:cNvSpPr txBox="1"/>
            <p:nvPr/>
          </p:nvSpPr>
          <p:spPr>
            <a:xfrm>
              <a:off x="4355976" y="786184"/>
              <a:ext cx="432048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 smtClean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  <a:endParaRPr lang="fr-FR" sz="24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4543585" y="938584"/>
              <a:ext cx="432048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/>
                <a:t>3</a:t>
              </a:r>
              <a:endParaRPr lang="fr-FR" sz="2400" b="1" dirty="0" smtClean="0"/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/>
                <a:t>2</a:t>
              </a:r>
              <a:endParaRPr lang="fr-FR" sz="2400" b="1" dirty="0" smtClean="0"/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/>
                <a:t>1</a:t>
              </a:r>
              <a:endParaRPr lang="fr-FR" sz="2400" b="1" dirty="0" smtClean="0"/>
            </a:p>
            <a:p>
              <a:pPr algn="ctr"/>
              <a:endParaRPr lang="fr-FR" sz="2400" b="1" dirty="0" smtClean="0"/>
            </a:p>
            <a:p>
              <a:pPr algn="ctr"/>
              <a:r>
                <a:rPr lang="fr-FR" sz="2400" b="1" dirty="0"/>
                <a:t>1</a:t>
              </a:r>
              <a:endParaRPr lang="fr-FR" sz="2400" b="1" dirty="0" smtClean="0"/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/>
                <a:t>2</a:t>
              </a:r>
              <a:endParaRPr lang="fr-FR" sz="2400" b="1" dirty="0" smtClean="0"/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/>
                <a:t>3</a:t>
              </a: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2473416" y="2564904"/>
            <a:ext cx="4618863" cy="667196"/>
            <a:chOff x="2473416" y="2564904"/>
            <a:chExt cx="4618863" cy="667196"/>
          </a:xfrm>
        </p:grpSpPr>
        <p:sp>
          <p:nvSpPr>
            <p:cNvPr id="15" name="ZoneTexte 14"/>
            <p:cNvSpPr txBox="1"/>
            <p:nvPr/>
          </p:nvSpPr>
          <p:spPr>
            <a:xfrm rot="5400000">
              <a:off x="4489252" y="938584"/>
              <a:ext cx="432048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 smtClean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</a:p>
            <a:p>
              <a:pPr algn="ctr"/>
              <a:endParaRPr lang="fr-FR" sz="2400" b="1" dirty="0"/>
            </a:p>
            <a:p>
              <a:pPr algn="ctr"/>
              <a:r>
                <a:rPr lang="fr-FR" sz="2400" b="1" dirty="0" smtClean="0"/>
                <a:t>_</a:t>
              </a:r>
              <a:endParaRPr lang="fr-FR" sz="2400" b="1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473416" y="2564904"/>
              <a:ext cx="46188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 3       2      1        1       2       3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60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802295"/>
              </p:ext>
            </p:extLst>
          </p:nvPr>
        </p:nvGraphicFramePr>
        <p:xfrm>
          <a:off x="2108983" y="1187304"/>
          <a:ext cx="505952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9764"/>
                <a:gridCol w="252976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Parcours Avenir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School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career</a:t>
                      </a:r>
                      <a:r>
                        <a:rPr lang="fr-FR" dirty="0" smtClean="0"/>
                        <a:t> guidance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Parcours Citoyen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Citizenship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Parcours EAC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Arts and culture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Parcours Education Santé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Health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education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323528" y="4464060"/>
            <a:ext cx="1584176" cy="881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Moral &amp; civic education</a:t>
            </a:r>
            <a:endParaRPr lang="en-US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104760" y="4464060"/>
            <a:ext cx="1584176" cy="881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Male / Female equality</a:t>
            </a:r>
            <a:endParaRPr lang="en-US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852812" y="4446783"/>
            <a:ext cx="1584176" cy="881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Laicity &amp; liberty</a:t>
            </a:r>
            <a:endParaRPr lang="en-US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634044" y="4446783"/>
            <a:ext cx="1584176" cy="881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education</a:t>
            </a:r>
            <a:endParaRPr lang="en-US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7382096" y="4446783"/>
            <a:ext cx="1584176" cy="881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Education for sustainable development</a:t>
            </a:r>
            <a:endParaRPr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251281" y="3893572"/>
            <a:ext cx="871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Main general education aims in the French school system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7163">
            <a:off x="7668976" y="277213"/>
            <a:ext cx="1543995" cy="1543995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56173" y="817972"/>
            <a:ext cx="871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 cross-subject pathways in the French school system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1981947" y="252913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PARCOURS AVENIR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774034" y="4448692"/>
            <a:ext cx="3662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RESOURCES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dirty="0" err="1" smtClean="0">
                <a:sym typeface="Wingdings" panose="05000000000000000000" pitchFamily="2" charset="2"/>
              </a:rPr>
              <a:t>teaching</a:t>
            </a:r>
            <a:r>
              <a:rPr lang="fr-FR" dirty="0" smtClean="0">
                <a:sym typeface="Wingdings" panose="05000000000000000000" pitchFamily="2" charset="2"/>
              </a:rPr>
              <a:t> and </a:t>
            </a:r>
            <a:r>
              <a:rPr lang="fr-FR" dirty="0" err="1" smtClean="0">
                <a:sym typeface="Wingdings" panose="05000000000000000000" pitchFamily="2" charset="2"/>
              </a:rPr>
              <a:t>learning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materials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720322" y="3743687"/>
            <a:ext cx="342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 Career guidance counsellors</a:t>
            </a:r>
            <a:endParaRPr lang="en-US" dirty="0"/>
          </a:p>
        </p:txBody>
      </p:sp>
      <p:sp>
        <p:nvSpPr>
          <p:cNvPr id="16" name="ZoneTexte 15"/>
          <p:cNvSpPr txBox="1"/>
          <p:nvPr/>
        </p:nvSpPr>
        <p:spPr>
          <a:xfrm>
            <a:off x="4591266" y="127190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FOLIOS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 Online Platform</a:t>
            </a:r>
            <a:endParaRPr lang="fr-FR" dirty="0"/>
          </a:p>
        </p:txBody>
      </p:sp>
      <p:cxnSp>
        <p:nvCxnSpPr>
          <p:cNvPr id="5" name="Connecteur droit 4"/>
          <p:cNvCxnSpPr>
            <a:stCxn id="11" idx="0"/>
            <a:endCxn id="16" idx="1"/>
          </p:cNvCxnSpPr>
          <p:nvPr/>
        </p:nvCxnSpPr>
        <p:spPr>
          <a:xfrm flipV="1">
            <a:off x="2774035" y="1595066"/>
            <a:ext cx="1817231" cy="93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3"/>
            <a:endCxn id="24" idx="1"/>
          </p:cNvCxnSpPr>
          <p:nvPr/>
        </p:nvCxnSpPr>
        <p:spPr>
          <a:xfrm flipV="1">
            <a:off x="3566123" y="2783841"/>
            <a:ext cx="2625539" cy="68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1" idx="3"/>
          </p:cNvCxnSpPr>
          <p:nvPr/>
        </p:nvCxnSpPr>
        <p:spPr>
          <a:xfrm>
            <a:off x="3566123" y="2852299"/>
            <a:ext cx="2302021" cy="7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1" idx="2"/>
            <a:endCxn id="13" idx="0"/>
          </p:cNvCxnSpPr>
          <p:nvPr/>
        </p:nvCxnSpPr>
        <p:spPr>
          <a:xfrm>
            <a:off x="2774035" y="3175464"/>
            <a:ext cx="1831280" cy="1273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" t="24572" r="22197" b="20924"/>
          <a:stretch/>
        </p:blipFill>
        <p:spPr>
          <a:xfrm>
            <a:off x="5717868" y="1137382"/>
            <a:ext cx="1368152" cy="49004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6" t="25219" r="27162" b="27973"/>
          <a:stretch/>
        </p:blipFill>
        <p:spPr>
          <a:xfrm>
            <a:off x="7271117" y="2257331"/>
            <a:ext cx="1780009" cy="51288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6" t="3333" r="22769" b="5668"/>
          <a:stretch/>
        </p:blipFill>
        <p:spPr>
          <a:xfrm>
            <a:off x="6399271" y="4629075"/>
            <a:ext cx="1136518" cy="77761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3255" b="53955"/>
          <a:stretch/>
        </p:blipFill>
        <p:spPr>
          <a:xfrm>
            <a:off x="505958" y="2206750"/>
            <a:ext cx="1363331" cy="1428070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6191662" y="246067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ONISEP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sym typeface="Wingdings" panose="05000000000000000000" pitchFamily="2" charset="2"/>
              </a:rPr>
              <a:t>Institutional</a:t>
            </a:r>
            <a:r>
              <a:rPr lang="fr-FR" dirty="0" smtClean="0">
                <a:sym typeface="Wingdings" panose="05000000000000000000" pitchFamily="2" charset="2"/>
              </a:rPr>
              <a:t> guidance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96" y="3155933"/>
            <a:ext cx="781429" cy="957774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4" b="53955"/>
          <a:stretch/>
        </p:blipFill>
        <p:spPr>
          <a:xfrm>
            <a:off x="3674531" y="22018"/>
            <a:ext cx="5454826" cy="97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>
            <a:off x="4572000" y="872716"/>
            <a:ext cx="0" cy="4248472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avec flèche 3"/>
          <p:cNvCxnSpPr/>
          <p:nvPr/>
        </p:nvCxnSpPr>
        <p:spPr>
          <a:xfrm>
            <a:off x="2105726" y="2996952"/>
            <a:ext cx="4986554" cy="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355976" y="786184"/>
            <a:ext cx="432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 smtClean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  <a:endParaRPr lang="fr-FR" sz="2400" b="1" dirty="0"/>
          </a:p>
        </p:txBody>
      </p:sp>
      <p:sp>
        <p:nvSpPr>
          <p:cNvPr id="15" name="ZoneTexte 14"/>
          <p:cNvSpPr txBox="1"/>
          <p:nvPr/>
        </p:nvSpPr>
        <p:spPr>
          <a:xfrm rot="5400000">
            <a:off x="4489252" y="938584"/>
            <a:ext cx="432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 smtClean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_</a:t>
            </a:r>
            <a:endParaRPr lang="fr-FR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713989" y="2692040"/>
            <a:ext cx="1283295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culturally embedded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10252" y="5159436"/>
            <a:ext cx="1323496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elayed by ambassadors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248771" y="2692040"/>
            <a:ext cx="1283295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structurally embedded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910252" y="224644"/>
            <a:ext cx="1323496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carried by institutions</a:t>
            </a:r>
            <a:endParaRPr lang="en-US" dirty="0"/>
          </a:p>
        </p:txBody>
      </p:sp>
      <p:sp>
        <p:nvSpPr>
          <p:cNvPr id="20" name="Flèche courbée vers le haut 19"/>
          <p:cNvSpPr/>
          <p:nvPr/>
        </p:nvSpPr>
        <p:spPr>
          <a:xfrm rot="12718599">
            <a:off x="4943281" y="628985"/>
            <a:ext cx="4314226" cy="1006639"/>
          </a:xfrm>
          <a:prstGeom prst="curvedUpArrow">
            <a:avLst>
              <a:gd name="adj1" fmla="val 34885"/>
              <a:gd name="adj2" fmla="val 88056"/>
              <a:gd name="adj3" fmla="val 5314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 courbée vers le haut 20"/>
          <p:cNvSpPr/>
          <p:nvPr/>
        </p:nvSpPr>
        <p:spPr>
          <a:xfrm rot="2297201">
            <a:off x="-359889" y="4056791"/>
            <a:ext cx="4314226" cy="1006639"/>
          </a:xfrm>
          <a:prstGeom prst="curvedUpArrow">
            <a:avLst>
              <a:gd name="adj1" fmla="val 34885"/>
              <a:gd name="adj2" fmla="val 88056"/>
              <a:gd name="adj3" fmla="val 5314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56176" y="2636912"/>
            <a:ext cx="415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X</a:t>
            </a:r>
            <a:endParaRPr lang="fr-FR" sz="4400" b="1" dirty="0">
              <a:solidFill>
                <a:srgbClr val="00B05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302185" y="1515529"/>
            <a:ext cx="415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FF6600"/>
                </a:solidFill>
              </a:rPr>
              <a:t>X</a:t>
            </a:r>
            <a:endParaRPr lang="fr-FR" sz="4400" b="1" dirty="0">
              <a:solidFill>
                <a:srgbClr val="FF66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302185" y="3723131"/>
            <a:ext cx="415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FF6600"/>
                </a:solidFill>
              </a:rPr>
              <a:t>X</a:t>
            </a:r>
            <a:endParaRPr lang="fr-FR" sz="4400" b="1" dirty="0">
              <a:solidFill>
                <a:srgbClr val="FF66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717847" y="1691516"/>
            <a:ext cx="272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9933"/>
                </a:solidFill>
              </a:rPr>
              <a:t>External institution</a:t>
            </a:r>
            <a:endParaRPr lang="en-US" i="1" dirty="0">
              <a:solidFill>
                <a:srgbClr val="FF9933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555776" y="3789040"/>
            <a:ext cx="272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6600"/>
                </a:solidFill>
              </a:rPr>
              <a:t>Only one type of ambassadors</a:t>
            </a:r>
            <a:endParaRPr lang="en-US" i="1" dirty="0">
              <a:solidFill>
                <a:srgbClr val="FF66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018700" y="3308814"/>
            <a:ext cx="272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Platform &amp; resources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95536" y="1929606"/>
            <a:ext cx="4203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Career guidance is not embedded in subjects, not supported by curricula, </a:t>
            </a:r>
          </a:p>
          <a:p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                       not valued in exams.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923928" y="2609266"/>
            <a:ext cx="415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X</a:t>
            </a:r>
            <a:endParaRPr lang="fr-FR" sz="4400" b="1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 rot="2153739">
            <a:off x="6367976" y="804031"/>
            <a:ext cx="2065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</a:t>
            </a:r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uiding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decisions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 rot="2153739">
            <a:off x="569553" y="4012383"/>
            <a:ext cx="2065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fr-F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mpowering</a:t>
            </a: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222205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54868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Factors which can impact language policies</a:t>
            </a:r>
          </a:p>
          <a:p>
            <a:pPr algn="ctr"/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Global factors</a:t>
            </a:r>
            <a:r>
              <a:rPr lang="en-US" dirty="0" smtClean="0"/>
              <a:t>: history and heritage, international agreements, geopolitical aspects, impact of territories (borders, connections, etc.) 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Political and juridical factors</a:t>
            </a:r>
            <a:r>
              <a:rPr lang="en-US" dirty="0" smtClean="0"/>
              <a:t>: systems stability and consistency of political decisions in language education, language use in law,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Economic and ecological factors</a:t>
            </a:r>
            <a:r>
              <a:rPr lang="en-US" dirty="0" smtClean="0"/>
              <a:t>: funding for language education, continuity of education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Structural factors</a:t>
            </a:r>
            <a:r>
              <a:rPr lang="en-US" dirty="0" smtClean="0"/>
              <a:t>: administrative organization, technology and equipment, learning environments, mechanism of state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/>
              <a:t>Cultural factors</a:t>
            </a:r>
            <a:r>
              <a:rPr lang="en-US" dirty="0"/>
              <a:t>: media, </a:t>
            </a:r>
            <a:r>
              <a:rPr lang="en-US" dirty="0" smtClean="0"/>
              <a:t>status </a:t>
            </a:r>
            <a:r>
              <a:rPr lang="en-US" dirty="0"/>
              <a:t>of languages, number of speakers, languages used in official communication, </a:t>
            </a:r>
            <a:r>
              <a:rPr lang="en-US" dirty="0" smtClean="0"/>
              <a:t>linguistic landscape, written </a:t>
            </a:r>
            <a:r>
              <a:rPr lang="en-US" dirty="0"/>
              <a:t>and spoken communication (literature, religion, etc.), people’s average (</a:t>
            </a:r>
            <a:r>
              <a:rPr lang="en-US" dirty="0" err="1"/>
              <a:t>pluri</a:t>
            </a:r>
            <a:r>
              <a:rPr lang="en-US" dirty="0"/>
              <a:t>)literacy level</a:t>
            </a:r>
            <a:r>
              <a:rPr lang="en-US" dirty="0" smtClean="0"/>
              <a:t>, language learning materials, networks and partnerships, mobility programs, multilingual education, teacher training, research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Etc.</a:t>
            </a:r>
            <a:endParaRPr lang="en-US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33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71600" y="476672"/>
            <a:ext cx="6840760" cy="5184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073068" y="476672"/>
            <a:ext cx="4680520" cy="30886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2058412" y="476672"/>
            <a:ext cx="4680520" cy="3088688"/>
            <a:chOff x="2051720" y="476672"/>
            <a:chExt cx="4680520" cy="3088688"/>
          </a:xfrm>
        </p:grpSpPr>
        <p:sp>
          <p:nvSpPr>
            <p:cNvPr id="10" name="Ellipse 9"/>
            <p:cNvSpPr/>
            <p:nvPr/>
          </p:nvSpPr>
          <p:spPr>
            <a:xfrm>
              <a:off x="2051720" y="476672"/>
              <a:ext cx="4680520" cy="3088688"/>
            </a:xfrm>
            <a:prstGeom prst="ellipse">
              <a:avLst/>
            </a:prstGeom>
            <a:solidFill>
              <a:srgbClr val="00B050">
                <a:alpha val="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043112" y="699083"/>
              <a:ext cx="27960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How </a:t>
              </a:r>
              <a:r>
                <a:rPr lang="fr-FR" b="1" dirty="0" err="1" smtClean="0"/>
                <a:t>can</a:t>
              </a:r>
              <a:r>
                <a:rPr lang="fr-FR" b="1" dirty="0" smtClean="0"/>
                <a:t> </a:t>
              </a:r>
              <a:r>
                <a:rPr lang="fr-FR" b="1" dirty="0" err="1" smtClean="0"/>
                <a:t>it</a:t>
              </a:r>
              <a:r>
                <a:rPr lang="fr-FR" b="1" dirty="0" smtClean="0"/>
                <a:t> </a:t>
              </a:r>
              <a:r>
                <a:rPr lang="fr-FR" b="1" dirty="0" err="1" smtClean="0"/>
                <a:t>be</a:t>
              </a:r>
              <a:r>
                <a:rPr lang="fr-FR" b="1" dirty="0" smtClean="0"/>
                <a:t> </a:t>
              </a:r>
              <a:r>
                <a:rPr lang="fr-FR" b="1" dirty="0" err="1" smtClean="0"/>
                <a:t>carried</a:t>
              </a:r>
              <a:r>
                <a:rPr lang="fr-FR" b="1" dirty="0" smtClean="0"/>
                <a:t> by institutions?</a:t>
              </a:r>
              <a:endParaRPr lang="fr-FR" b="1" dirty="0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51702" y="1529049"/>
            <a:ext cx="4680520" cy="3088688"/>
            <a:chOff x="971600" y="1484784"/>
            <a:chExt cx="4680520" cy="3088688"/>
          </a:xfrm>
        </p:grpSpPr>
        <p:sp>
          <p:nvSpPr>
            <p:cNvPr id="7" name="Ellipse 6"/>
            <p:cNvSpPr/>
            <p:nvPr/>
          </p:nvSpPr>
          <p:spPr>
            <a:xfrm>
              <a:off x="971600" y="1484784"/>
              <a:ext cx="4680520" cy="3088688"/>
            </a:xfrm>
            <a:prstGeom prst="ellipse">
              <a:avLst/>
            </a:prstGeom>
            <a:solidFill>
              <a:srgbClr val="FFFF00">
                <a:alpha val="6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067061" y="2320766"/>
              <a:ext cx="20692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What can </a:t>
              </a:r>
            </a:p>
            <a:p>
              <a:r>
                <a:rPr lang="en-US" b="1" dirty="0" smtClean="0"/>
                <a:t>be the cultural embedment </a:t>
              </a:r>
            </a:p>
            <a:p>
              <a:r>
                <a:rPr lang="en-US" b="1" dirty="0" smtClean="0"/>
                <a:t>for LLP?</a:t>
              </a:r>
              <a:endParaRPr lang="en-US" b="1" dirty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632222" y="53517"/>
            <a:ext cx="3266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Language Learning Pathways (LLP</a:t>
            </a:r>
            <a:r>
              <a:rPr lang="en-US" sz="2400" b="1" dirty="0"/>
              <a:t>)</a:t>
            </a:r>
          </a:p>
        </p:txBody>
      </p:sp>
      <p:grpSp>
        <p:nvGrpSpPr>
          <p:cNvPr id="34" name="Groupe 33"/>
          <p:cNvGrpSpPr/>
          <p:nvPr/>
        </p:nvGrpSpPr>
        <p:grpSpPr>
          <a:xfrm>
            <a:off x="3105467" y="1638977"/>
            <a:ext cx="4680520" cy="3088688"/>
            <a:chOff x="6344652" y="1497911"/>
            <a:chExt cx="4680520" cy="3088688"/>
          </a:xfrm>
        </p:grpSpPr>
        <p:sp>
          <p:nvSpPr>
            <p:cNvPr id="35" name="Ellipse 34"/>
            <p:cNvSpPr/>
            <p:nvPr/>
          </p:nvSpPr>
          <p:spPr>
            <a:xfrm>
              <a:off x="6344652" y="1497911"/>
              <a:ext cx="4680520" cy="3088688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9685589" y="2391189"/>
              <a:ext cx="130377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/>
                <a:t>What</a:t>
              </a:r>
              <a:r>
                <a:rPr lang="fr-FR" b="1" dirty="0" smtClean="0"/>
                <a:t> </a:t>
              </a:r>
              <a:r>
                <a:rPr lang="fr-FR" b="1" dirty="0" err="1" smtClean="0"/>
                <a:t>can</a:t>
              </a:r>
              <a:r>
                <a:rPr lang="fr-FR" b="1" dirty="0" smtClean="0"/>
                <a:t> </a:t>
              </a:r>
              <a:r>
                <a:rPr lang="fr-FR" b="1" dirty="0" err="1" smtClean="0"/>
                <a:t>be</a:t>
              </a:r>
              <a:r>
                <a:rPr lang="fr-FR" b="1" dirty="0" smtClean="0"/>
                <a:t> the structural support for LLP?</a:t>
              </a:r>
              <a:endParaRPr lang="fr-FR" b="1" dirty="0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1976038" y="2546209"/>
            <a:ext cx="4680520" cy="3088688"/>
            <a:chOff x="2051720" y="2564904"/>
            <a:chExt cx="4680520" cy="3088688"/>
          </a:xfrm>
        </p:grpSpPr>
        <p:sp>
          <p:nvSpPr>
            <p:cNvPr id="38" name="Ellipse 37"/>
            <p:cNvSpPr/>
            <p:nvPr/>
          </p:nvSpPr>
          <p:spPr>
            <a:xfrm>
              <a:off x="2051720" y="2564904"/>
              <a:ext cx="4680520" cy="3088688"/>
            </a:xfrm>
            <a:prstGeom prst="ellipse">
              <a:avLst/>
            </a:prstGeom>
            <a:solidFill>
              <a:srgbClr val="0070C0">
                <a:alpha val="5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2547416" y="4809653"/>
              <a:ext cx="3689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/>
                <a:t>How to </a:t>
              </a:r>
              <a:r>
                <a:rPr lang="fr-FR" b="1" dirty="0" err="1" smtClean="0"/>
                <a:t>develop</a:t>
              </a:r>
              <a:r>
                <a:rPr lang="fr-FR" b="1" dirty="0" smtClean="0"/>
                <a:t> a network of </a:t>
              </a:r>
              <a:r>
                <a:rPr lang="fr-FR" b="1" dirty="0" err="1" smtClean="0"/>
                <a:t>ambassadors</a:t>
              </a:r>
              <a:r>
                <a:rPr lang="fr-FR" b="1" dirty="0" smtClean="0"/>
                <a:t>?</a:t>
              </a:r>
              <a:endParaRPr lang="fr-FR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3275856" y="2044131"/>
            <a:ext cx="2160240" cy="1915266"/>
            <a:chOff x="3275856" y="2044131"/>
            <a:chExt cx="2160240" cy="1915266"/>
          </a:xfrm>
        </p:grpSpPr>
        <p:sp>
          <p:nvSpPr>
            <p:cNvPr id="41" name="ZoneTexte 40"/>
            <p:cNvSpPr txBox="1"/>
            <p:nvPr/>
          </p:nvSpPr>
          <p:spPr>
            <a:xfrm>
              <a:off x="3275856" y="2618909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/>
                <a:t>ULTIMATE GOAL</a:t>
              </a:r>
              <a:endParaRPr lang="fr-FR" sz="2800" b="1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771885" y="3590065"/>
              <a:ext cx="1260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interface</a:t>
              </a:r>
              <a:endParaRPr lang="fr-FR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3761656" y="2044131"/>
              <a:ext cx="1260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interface</a:t>
              </a:r>
              <a:endParaRPr lang="fr-FR" dirty="0"/>
            </a:p>
          </p:txBody>
        </p:sp>
      </p:grpSp>
      <p:sp>
        <p:nvSpPr>
          <p:cNvPr id="46" name="ZoneTexte 45"/>
          <p:cNvSpPr txBox="1"/>
          <p:nvPr/>
        </p:nvSpPr>
        <p:spPr>
          <a:xfrm rot="20226758">
            <a:off x="1937825" y="356585"/>
            <a:ext cx="2037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External factors</a:t>
            </a:r>
            <a:endParaRPr lang="en-US" sz="1600" b="1" dirty="0">
              <a:solidFill>
                <a:srgbClr val="002060"/>
              </a:solidFill>
            </a:endParaRPr>
          </a:p>
        </p:txBody>
      </p:sp>
      <p:grpSp>
        <p:nvGrpSpPr>
          <p:cNvPr id="61" name="Groupe 60"/>
          <p:cNvGrpSpPr/>
          <p:nvPr/>
        </p:nvGrpSpPr>
        <p:grpSpPr>
          <a:xfrm>
            <a:off x="133358" y="997519"/>
            <a:ext cx="8864931" cy="4397020"/>
            <a:chOff x="133358" y="997519"/>
            <a:chExt cx="8864931" cy="4397020"/>
          </a:xfrm>
        </p:grpSpPr>
        <p:sp>
          <p:nvSpPr>
            <p:cNvPr id="47" name="ZoneTexte 46"/>
            <p:cNvSpPr txBox="1"/>
            <p:nvPr/>
          </p:nvSpPr>
          <p:spPr>
            <a:xfrm>
              <a:off x="191180" y="4446100"/>
              <a:ext cx="1235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Cultural </a:t>
              </a:r>
              <a:r>
                <a:rPr lang="fr-FR" dirty="0" err="1" smtClean="0"/>
                <a:t>discourse</a:t>
              </a:r>
              <a:endParaRPr lang="fr-FR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478592" y="1178077"/>
              <a:ext cx="15008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/>
                <a:t>T</a:t>
              </a:r>
              <a:r>
                <a:rPr lang="fr-FR" dirty="0" err="1" smtClean="0"/>
                <a:t>ransfers</a:t>
              </a:r>
              <a:r>
                <a:rPr lang="fr-FR" dirty="0" smtClean="0"/>
                <a:t> and </a:t>
              </a:r>
              <a:r>
                <a:rPr lang="fr-FR" dirty="0" err="1" smtClean="0"/>
                <a:t>flexibility</a:t>
              </a:r>
              <a:endParaRPr lang="fr-FR" dirty="0" smtClean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133358" y="997519"/>
              <a:ext cx="1478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International </a:t>
              </a:r>
              <a:r>
                <a:rPr lang="fr-FR" dirty="0" err="1" smtClean="0"/>
                <a:t>agreements</a:t>
              </a:r>
              <a:endParaRPr lang="fr-FR" dirty="0" smtClean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7348904" y="4748208"/>
              <a:ext cx="16493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Self </a:t>
              </a:r>
              <a:r>
                <a:rPr lang="fr-FR" dirty="0" err="1" smtClean="0"/>
                <a:t>learning</a:t>
              </a:r>
              <a:r>
                <a:rPr lang="fr-FR" dirty="0" smtClean="0"/>
                <a:t> structures</a:t>
              </a:r>
            </a:p>
          </p:txBody>
        </p:sp>
        <p:cxnSp>
          <p:nvCxnSpPr>
            <p:cNvPr id="14" name="Connecteur droit 13"/>
            <p:cNvCxnSpPr>
              <a:stCxn id="49" idx="3"/>
            </p:cNvCxnSpPr>
            <p:nvPr/>
          </p:nvCxnSpPr>
          <p:spPr>
            <a:xfrm>
              <a:off x="1611608" y="1320685"/>
              <a:ext cx="1160192" cy="8206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>
              <a:endCxn id="50" idx="1"/>
            </p:cNvCxnSpPr>
            <p:nvPr/>
          </p:nvCxnSpPr>
          <p:spPr>
            <a:xfrm>
              <a:off x="5845896" y="4090553"/>
              <a:ext cx="1503008" cy="9808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>
              <a:stCxn id="48" idx="1"/>
            </p:cNvCxnSpPr>
            <p:nvPr/>
          </p:nvCxnSpPr>
          <p:spPr>
            <a:xfrm flipH="1">
              <a:off x="6054703" y="1501243"/>
              <a:ext cx="1423889" cy="7643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>
              <a:stCxn id="47" idx="3"/>
            </p:cNvCxnSpPr>
            <p:nvPr/>
          </p:nvCxnSpPr>
          <p:spPr>
            <a:xfrm flipV="1">
              <a:off x="1426736" y="3910712"/>
              <a:ext cx="1258337" cy="8585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864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442</Words>
  <Application>Microsoft Office PowerPoint</Application>
  <PresentationFormat>Affichage à l'écran (4:3)</PresentationFormat>
  <Paragraphs>153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The European Centre for Modern Languages of the Council of Europe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Jonas</cp:lastModifiedBy>
  <cp:revision>482</cp:revision>
  <cp:lastPrinted>2014-09-24T06:48:30Z</cp:lastPrinted>
  <dcterms:created xsi:type="dcterms:W3CDTF">2011-11-11T11:03:57Z</dcterms:created>
  <dcterms:modified xsi:type="dcterms:W3CDTF">2018-01-17T15:01:21Z</dcterms:modified>
</cp:coreProperties>
</file>